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ndos Black" charset="1" panose="00000A00000000000000"/>
      <p:regular r:id="rId10"/>
    </p:embeddedFont>
    <p:embeddedFont>
      <p:font typeface="Sondos" charset="1" panose="00000500000000000000"/>
      <p:regular r:id="rId11"/>
    </p:embeddedFont>
    <p:embeddedFont>
      <p:font typeface="Sondos Bold" charset="1" panose="00000800000000000000"/>
      <p:regular r:id="rId12"/>
    </p:embeddedFont>
    <p:embeddedFont>
      <p:font typeface="Childos Arabic SemiBold" charset="1" panose="000007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14.pn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14.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 Id="rId9" Target="../media/image2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14.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jpeg" Type="http://schemas.openxmlformats.org/officeDocument/2006/relationships/image"/><Relationship Id="rId5"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jpeg" Type="http://schemas.openxmlformats.org/officeDocument/2006/relationships/image"/><Relationship Id="rId6"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jpeg" Type="http://schemas.openxmlformats.org/officeDocument/2006/relationships/image"/><Relationship Id="rId7" Target="../media/VAFljA2Kz9M.mp4" Type="http://schemas.openxmlformats.org/officeDocument/2006/relationships/video"/><Relationship Id="rId8" Target="../media/VAFljA2Kz9M.mp4" Type="http://schemas.microsoft.com/office/2007/relationships/media"/><Relationship Id="rId9"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jpeg" Type="http://schemas.openxmlformats.org/officeDocument/2006/relationships/image"/><Relationship Id="rId8"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487081"/>
            <a:ext cx="14802654" cy="2865499"/>
          </a:xfrm>
          <a:prstGeom prst="rect">
            <a:avLst/>
          </a:prstGeom>
        </p:spPr>
        <p:txBody>
          <a:bodyPr anchor="t" rtlCol="false" tIns="0" lIns="0" bIns="0" rIns="0">
            <a:spAutoFit/>
          </a:bodyPr>
          <a:lstStyle/>
          <a:p>
            <a:pPr algn="ctr">
              <a:lnSpc>
                <a:spcPts val="22134"/>
              </a:lnSpc>
            </a:pPr>
            <a:r>
              <a:rPr lang="en-US" sz="15810" spc="-632">
                <a:solidFill>
                  <a:srgbClr val="226959"/>
                </a:solidFill>
                <a:latin typeface="Childos Arabic SemiBold Bold"/>
              </a:rPr>
              <a:t>Addictive Clothing</a:t>
            </a:r>
          </a:p>
        </p:txBody>
      </p:sp>
      <p:sp>
        <p:nvSpPr>
          <p:cNvPr name="Freeform 11" id="11"/>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15"/>
            <a:stretch>
              <a:fillRect l="0" t="0" r="0" b="0"/>
            </a:stretch>
          </a:blipFill>
        </p:spPr>
      </p:sp>
      <p:sp>
        <p:nvSpPr>
          <p:cNvPr name="TextBox 12" id="12"/>
          <p:cNvSpPr txBox="true"/>
          <p:nvPr/>
        </p:nvSpPr>
        <p:spPr>
          <a:xfrm rot="0">
            <a:off x="4167621" y="6524030"/>
            <a:ext cx="8671943" cy="2045506"/>
          </a:xfrm>
          <a:prstGeom prst="rect">
            <a:avLst/>
          </a:prstGeom>
        </p:spPr>
        <p:txBody>
          <a:bodyPr anchor="t" rtlCol="false" tIns="0" lIns="0" bIns="0" rIns="0">
            <a:spAutoFit/>
          </a:bodyPr>
          <a:lstStyle/>
          <a:p>
            <a:pPr algn="ctr">
              <a:lnSpc>
                <a:spcPts val="2755"/>
              </a:lnSpc>
            </a:pPr>
            <a:r>
              <a:rPr lang="en-US" sz="1968" spc="476">
                <a:solidFill>
                  <a:srgbClr val="226959"/>
                </a:solidFill>
                <a:latin typeface="Sondos Bold"/>
              </a:rPr>
              <a:t>Dibuat untuk Memenuhi Syarat Menyelesaikan Tugas Akhir Semester IV di Program Studi D-IV Teknik Informatika</a:t>
            </a:r>
          </a:p>
          <a:p>
            <a:pPr algn="ctr">
              <a:lnSpc>
                <a:spcPts val="2755"/>
              </a:lnSpc>
            </a:pPr>
            <a:r>
              <a:rPr lang="en-US" sz="1968" spc="476">
                <a:solidFill>
                  <a:srgbClr val="226959"/>
                </a:solidFill>
                <a:latin typeface="Sondos Bold"/>
              </a:rPr>
              <a:t>Jurusan Teknologi Informasi </a:t>
            </a:r>
          </a:p>
          <a:p>
            <a:pPr algn="ctr">
              <a:lnSpc>
                <a:spcPts val="2755"/>
              </a:lnSpc>
            </a:pPr>
            <a:r>
              <a:rPr lang="en-US" sz="1968" spc="476">
                <a:solidFill>
                  <a:srgbClr val="226959"/>
                </a:solidFill>
                <a:latin typeface="Sondos Bold"/>
              </a:rPr>
              <a:t>Politeknik Negeri Jember</a:t>
            </a:r>
          </a:p>
          <a:p>
            <a:pPr algn="ctr">
              <a:lnSpc>
                <a:spcPts val="2755"/>
              </a:lnSpc>
            </a:pPr>
          </a:p>
        </p:txBody>
      </p:sp>
      <p:sp>
        <p:nvSpPr>
          <p:cNvPr name="TextBox 13" id="13"/>
          <p:cNvSpPr txBox="true"/>
          <p:nvPr/>
        </p:nvSpPr>
        <p:spPr>
          <a:xfrm rot="0">
            <a:off x="4471438" y="1272856"/>
            <a:ext cx="9345124" cy="2466227"/>
          </a:xfrm>
          <a:prstGeom prst="rect">
            <a:avLst/>
          </a:prstGeom>
        </p:spPr>
        <p:txBody>
          <a:bodyPr anchor="t" rtlCol="false" tIns="0" lIns="0" bIns="0" rIns="0">
            <a:spAutoFit/>
          </a:bodyPr>
          <a:lstStyle/>
          <a:p>
            <a:pPr algn="ctr">
              <a:lnSpc>
                <a:spcPts val="8407"/>
              </a:lnSpc>
            </a:pPr>
            <a:r>
              <a:rPr lang="en-US" sz="6005" spc="1092">
                <a:solidFill>
                  <a:srgbClr val="226959"/>
                </a:solidFill>
                <a:latin typeface="Sondos Bold"/>
              </a:rPr>
              <a:t>Tugas Akhir Semester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true" rot="0">
            <a:off x="-190749" y="0"/>
            <a:ext cx="3067867" cy="1745895"/>
          </a:xfrm>
          <a:custGeom>
            <a:avLst/>
            <a:gdLst/>
            <a:ahLst/>
            <a:cxnLst/>
            <a:rect r="r" b="b" t="t" l="l"/>
            <a:pathLst>
              <a:path h="1745895" w="3067867">
                <a:moveTo>
                  <a:pt x="0" y="1745895"/>
                </a:moveTo>
                <a:lnTo>
                  <a:pt x="3067867" y="1745895"/>
                </a:lnTo>
                <a:lnTo>
                  <a:pt x="3067867" y="0"/>
                </a:lnTo>
                <a:lnTo>
                  <a:pt x="0" y="0"/>
                </a:lnTo>
                <a:lnTo>
                  <a:pt x="0" y="17458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3271" y="1800435"/>
            <a:ext cx="16176801" cy="4264793"/>
          </a:xfrm>
          <a:custGeom>
            <a:avLst/>
            <a:gdLst/>
            <a:ahLst/>
            <a:cxnLst/>
            <a:rect r="r" b="b" t="t" l="l"/>
            <a:pathLst>
              <a:path h="4264793" w="16176801">
                <a:moveTo>
                  <a:pt x="0" y="0"/>
                </a:moveTo>
                <a:lnTo>
                  <a:pt x="16176801" y="0"/>
                </a:lnTo>
                <a:lnTo>
                  <a:pt x="16176801" y="4264793"/>
                </a:lnTo>
                <a:lnTo>
                  <a:pt x="0" y="4264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407012" y="7800967"/>
            <a:ext cx="6325972" cy="1667756"/>
          </a:xfrm>
          <a:custGeom>
            <a:avLst/>
            <a:gdLst/>
            <a:ahLst/>
            <a:cxnLst/>
            <a:rect r="r" b="b" t="t" l="l"/>
            <a:pathLst>
              <a:path h="1667756" w="6325972">
                <a:moveTo>
                  <a:pt x="0" y="0"/>
                </a:moveTo>
                <a:lnTo>
                  <a:pt x="6325972" y="0"/>
                </a:lnTo>
                <a:lnTo>
                  <a:pt x="6325972" y="1667757"/>
                </a:lnTo>
                <a:lnTo>
                  <a:pt x="0" y="166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95013" y="6359236"/>
            <a:ext cx="4551218" cy="4551218"/>
          </a:xfrm>
          <a:custGeom>
            <a:avLst/>
            <a:gdLst/>
            <a:ahLst/>
            <a:cxnLst/>
            <a:rect r="r" b="b" t="t" l="l"/>
            <a:pathLst>
              <a:path h="4551218" w="4551218">
                <a:moveTo>
                  <a:pt x="0" y="0"/>
                </a:moveTo>
                <a:lnTo>
                  <a:pt x="4551218" y="0"/>
                </a:lnTo>
                <a:lnTo>
                  <a:pt x="4551218" y="4551219"/>
                </a:lnTo>
                <a:lnTo>
                  <a:pt x="0" y="45512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700000">
            <a:off x="1486586" y="7555141"/>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7732160">
            <a:off x="15375768" y="1854547"/>
            <a:ext cx="1393881" cy="2623207"/>
          </a:xfrm>
          <a:custGeom>
            <a:avLst/>
            <a:gdLst/>
            <a:ahLst/>
            <a:cxnLst/>
            <a:rect r="r" b="b" t="t" l="l"/>
            <a:pathLst>
              <a:path h="2623207" w="1393881">
                <a:moveTo>
                  <a:pt x="0" y="0"/>
                </a:moveTo>
                <a:lnTo>
                  <a:pt x="1393881" y="0"/>
                </a:lnTo>
                <a:lnTo>
                  <a:pt x="1393881" y="2623207"/>
                </a:lnTo>
                <a:lnTo>
                  <a:pt x="0" y="262320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5723352" y="6147284"/>
            <a:ext cx="6841295" cy="1352552"/>
          </a:xfrm>
          <a:prstGeom prst="rect">
            <a:avLst/>
          </a:prstGeom>
        </p:spPr>
        <p:txBody>
          <a:bodyPr anchor="t" rtlCol="false" tIns="0" lIns="0" bIns="0" rIns="0">
            <a:spAutoFit/>
          </a:bodyPr>
          <a:lstStyle/>
          <a:p>
            <a:pPr algn="ctr">
              <a:lnSpc>
                <a:spcPts val="10499"/>
              </a:lnSpc>
            </a:pPr>
            <a:r>
              <a:rPr lang="en-US" sz="7499" spc="-299">
                <a:solidFill>
                  <a:srgbClr val="FFE147"/>
                </a:solidFill>
                <a:latin typeface="Childos Arabic SemiBold Bold"/>
              </a:rPr>
              <a:t>Link Bootstrap</a:t>
            </a:r>
          </a:p>
        </p:txBody>
      </p:sp>
      <p:sp>
        <p:nvSpPr>
          <p:cNvPr name="TextBox 9" id="9"/>
          <p:cNvSpPr txBox="true"/>
          <p:nvPr/>
        </p:nvSpPr>
        <p:spPr>
          <a:xfrm rot="0">
            <a:off x="1343185" y="1984723"/>
            <a:ext cx="15310899" cy="4080505"/>
          </a:xfrm>
          <a:prstGeom prst="rect">
            <a:avLst/>
          </a:prstGeom>
        </p:spPr>
        <p:txBody>
          <a:bodyPr anchor="t" rtlCol="false" tIns="0" lIns="0" bIns="0" rIns="0">
            <a:spAutoFit/>
          </a:bodyPr>
          <a:lstStyle/>
          <a:p>
            <a:pPr>
              <a:lnSpc>
                <a:spcPts val="2940"/>
              </a:lnSpc>
            </a:pPr>
            <a:r>
              <a:rPr lang="en-US" sz="2100">
                <a:solidFill>
                  <a:srgbClr val="0F5243"/>
                </a:solidFill>
                <a:latin typeface="Sondos Black Bold"/>
              </a:rPr>
              <a:t>Abdulloh, R. (2016). Web programing is easy &amp; simple. In PT Elex Media Komputindo, Jakarta.</a:t>
            </a:r>
          </a:p>
          <a:p>
            <a:pPr>
              <a:lnSpc>
                <a:spcPts val="2940"/>
              </a:lnSpc>
            </a:pPr>
            <a:r>
              <a:rPr lang="en-US" sz="2100">
                <a:solidFill>
                  <a:srgbClr val="0F5243"/>
                </a:solidFill>
                <a:latin typeface="Sondos Black Bold"/>
              </a:rPr>
              <a:t>Andaru, A. (2018). Pengertian database secara umum. In OSF Prepr. osf.io. https://osf.io/43b5j/download</a:t>
            </a:r>
          </a:p>
          <a:p>
            <a:pPr>
              <a:lnSpc>
                <a:spcPts val="2940"/>
              </a:lnSpc>
            </a:pPr>
            <a:r>
              <a:rPr lang="en-US" sz="2100">
                <a:solidFill>
                  <a:srgbClr val="0F5243"/>
                </a:solidFill>
                <a:latin typeface="Sondos Black Bold"/>
              </a:rPr>
              <a:t>Hastanti, R. P., &amp; Purnama, B. E. (2015). Sistem penjualan berbasis web (e-commerce) pada tata distro kabupaten pacitan. Bianglala Informatika. https://ejournal.bsi.ac.id/ejurnal/index.php/Bianglala/article/view/581</a:t>
            </a:r>
          </a:p>
          <a:p>
            <a:pPr>
              <a:lnSpc>
                <a:spcPts val="2940"/>
              </a:lnSpc>
            </a:pPr>
            <a:r>
              <a:rPr lang="en-US" sz="2100">
                <a:solidFill>
                  <a:srgbClr val="0F5243"/>
                </a:solidFill>
                <a:latin typeface="Sondos Black Bold"/>
              </a:rPr>
              <a:t>Susandi, D., &amp; Sukisno, S. (2017). Sistem Penjualan Berbasis E-Commerce Menggunakan Metode Objek Oriented pada Distro Dlapak Street Wear. JSiI (Jurnal Sistem Informasi), 4. https://doi.org/10.30656/jsii.v4i0.368</a:t>
            </a:r>
          </a:p>
          <a:p>
            <a:pPr>
              <a:lnSpc>
                <a:spcPts val="2940"/>
              </a:lnSpc>
            </a:pPr>
            <a:r>
              <a:rPr lang="en-US" sz="2100">
                <a:solidFill>
                  <a:srgbClr val="0F5243"/>
                </a:solidFill>
                <a:latin typeface="Sondos Black Bold"/>
              </a:rPr>
              <a:t>Susanti, D., &amp; Nurdiana, N. (2018). Pengaruh Pemanfaatan Teknologi Informasi Terhadap Kualitas Pelayanan Mahasiswa. JSiI (Jurnal Sistem Informasi). http://e-jurnal.lppmunsera.org/index.php/jsii/article/view/774</a:t>
            </a:r>
          </a:p>
          <a:p>
            <a:pPr>
              <a:lnSpc>
                <a:spcPts val="2940"/>
              </a:lnSpc>
            </a:pPr>
            <a:r>
              <a:rPr lang="en-US" sz="2100">
                <a:solidFill>
                  <a:srgbClr val="0F5243"/>
                </a:solidFill>
                <a:latin typeface="Sondos Black Bold"/>
              </a:rPr>
              <a:t>Yawedani, D., &amp; Wijaya, R. (2017). Pengaruh E-Commerce Terhadap Minat Berwirausaha (Studi Kasus: AMIK Jayanusa Padang). In Jurnal Resti.</a:t>
            </a:r>
          </a:p>
          <a:p>
            <a:pPr>
              <a:lnSpc>
                <a:spcPts val="2940"/>
              </a:lnSpc>
            </a:pPr>
          </a:p>
        </p:txBody>
      </p:sp>
      <p:sp>
        <p:nvSpPr>
          <p:cNvPr name="TextBox 10" id="10"/>
          <p:cNvSpPr txBox="true"/>
          <p:nvPr/>
        </p:nvSpPr>
        <p:spPr>
          <a:xfrm rot="0">
            <a:off x="7208142" y="8428156"/>
            <a:ext cx="5356506" cy="365755"/>
          </a:xfrm>
          <a:prstGeom prst="rect">
            <a:avLst/>
          </a:prstGeom>
        </p:spPr>
        <p:txBody>
          <a:bodyPr anchor="t" rtlCol="false" tIns="0" lIns="0" bIns="0" rIns="0">
            <a:spAutoFit/>
          </a:bodyPr>
          <a:lstStyle/>
          <a:p>
            <a:pPr>
              <a:lnSpc>
                <a:spcPts val="2940"/>
              </a:lnSpc>
            </a:pPr>
            <a:r>
              <a:rPr lang="en-US" sz="2100">
                <a:solidFill>
                  <a:srgbClr val="0F5243"/>
                </a:solidFill>
                <a:latin typeface="Sondos Black Bold"/>
              </a:rPr>
              <a:t>https://getbootstrap.com/docs/5.3/ </a:t>
            </a:r>
          </a:p>
        </p:txBody>
      </p:sp>
      <p:sp>
        <p:nvSpPr>
          <p:cNvPr name="TextBox 11" id="11"/>
          <p:cNvSpPr txBox="true"/>
          <p:nvPr/>
        </p:nvSpPr>
        <p:spPr>
          <a:xfrm rot="0">
            <a:off x="5031292" y="143082"/>
            <a:ext cx="6841295" cy="1352552"/>
          </a:xfrm>
          <a:prstGeom prst="rect">
            <a:avLst/>
          </a:prstGeom>
        </p:spPr>
        <p:txBody>
          <a:bodyPr anchor="t" rtlCol="false" tIns="0" lIns="0" bIns="0" rIns="0">
            <a:spAutoFit/>
          </a:bodyPr>
          <a:lstStyle/>
          <a:p>
            <a:pPr algn="ctr">
              <a:lnSpc>
                <a:spcPts val="10499"/>
              </a:lnSpc>
            </a:pPr>
            <a:r>
              <a:rPr lang="en-US" sz="7499" spc="-299">
                <a:solidFill>
                  <a:srgbClr val="FFE147"/>
                </a:solidFill>
                <a:latin typeface="Childos Arabic SemiBold Bold"/>
              </a:rPr>
              <a:t>Referensi</a:t>
            </a:r>
          </a:p>
        </p:txBody>
      </p:sp>
      <p:sp>
        <p:nvSpPr>
          <p:cNvPr name="Freeform 12" id="12"/>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1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23787" y="1047750"/>
            <a:ext cx="5760280" cy="1569027"/>
          </a:xfrm>
          <a:prstGeom prst="rect">
            <a:avLst/>
          </a:prstGeom>
        </p:spPr>
        <p:txBody>
          <a:bodyPr anchor="t" rtlCol="false" tIns="0" lIns="0" bIns="0" rIns="0">
            <a:spAutoFit/>
          </a:bodyPr>
          <a:lstStyle/>
          <a:p>
            <a:pPr algn="ctr">
              <a:lnSpc>
                <a:spcPts val="11290"/>
              </a:lnSpc>
            </a:pPr>
            <a:r>
              <a:rPr lang="en-US" sz="10454" spc="-418">
                <a:solidFill>
                  <a:srgbClr val="FFE147"/>
                </a:solidFill>
                <a:latin typeface="Childos Arabic SemiBold Bold"/>
              </a:rPr>
              <a:t>Our Team</a:t>
            </a:r>
          </a:p>
        </p:txBody>
      </p:sp>
      <p:sp>
        <p:nvSpPr>
          <p:cNvPr name="Freeform 4" id="4"/>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88801" y="1439851"/>
            <a:ext cx="14354873" cy="7818449"/>
            <a:chOff x="0" y="0"/>
            <a:chExt cx="19139831" cy="10424599"/>
          </a:xfrm>
        </p:grpSpPr>
        <p:grpSp>
          <p:nvGrpSpPr>
            <p:cNvPr name="Group 6" id="6"/>
            <p:cNvGrpSpPr>
              <a:grpSpLocks noChangeAspect="true"/>
            </p:cNvGrpSpPr>
            <p:nvPr/>
          </p:nvGrpSpPr>
          <p:grpSpPr>
            <a:xfrm rot="0">
              <a:off x="0" y="0"/>
              <a:ext cx="4448514" cy="4345550"/>
              <a:chOff x="0" y="0"/>
              <a:chExt cx="4828540" cy="4716780"/>
            </a:xfrm>
          </p:grpSpPr>
          <p:sp>
            <p:nvSpPr>
              <p:cNvPr name="Freeform 7" id="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0" t="-13141" r="0" b="-40590"/>
                </a:stretch>
              </a:blipFill>
            </p:spPr>
          </p:sp>
        </p:grpSp>
        <p:grpSp>
          <p:nvGrpSpPr>
            <p:cNvPr name="Group 8" id="8"/>
            <p:cNvGrpSpPr/>
            <p:nvPr/>
          </p:nvGrpSpPr>
          <p:grpSpPr>
            <a:xfrm rot="0">
              <a:off x="29329" y="4534743"/>
              <a:ext cx="4419185" cy="1544306"/>
              <a:chOff x="0" y="0"/>
              <a:chExt cx="872925" cy="305048"/>
            </a:xfrm>
          </p:grpSpPr>
          <p:sp>
            <p:nvSpPr>
              <p:cNvPr name="Freeform 9" id="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42875">
                <a:solidFill>
                  <a:srgbClr val="0C3D32"/>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9794212" y="0"/>
              <a:ext cx="4448514" cy="4345550"/>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23225" t="0" r="-23225" b="0"/>
                </a:stretch>
              </a:blipFill>
            </p:spPr>
          </p:sp>
        </p:grpSp>
        <p:grpSp>
          <p:nvGrpSpPr>
            <p:cNvPr name="Group 13" id="13"/>
            <p:cNvGrpSpPr/>
            <p:nvPr/>
          </p:nvGrpSpPr>
          <p:grpSpPr>
            <a:xfrm rot="0">
              <a:off x="9823540" y="4534743"/>
              <a:ext cx="4419185" cy="1544306"/>
              <a:chOff x="0" y="0"/>
              <a:chExt cx="872925" cy="305048"/>
            </a:xfrm>
          </p:grpSpPr>
          <p:sp>
            <p:nvSpPr>
              <p:cNvPr name="Freeform 14" id="14"/>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a:grpSpLocks noChangeAspect="true"/>
            </p:cNvGrpSpPr>
            <p:nvPr/>
          </p:nvGrpSpPr>
          <p:grpSpPr>
            <a:xfrm rot="0">
              <a:off x="4897106" y="4345550"/>
              <a:ext cx="4448514" cy="4345550"/>
              <a:chOff x="0" y="0"/>
              <a:chExt cx="4828540" cy="4716780"/>
            </a:xfrm>
          </p:grpSpPr>
          <p:sp>
            <p:nvSpPr>
              <p:cNvPr name="Freeform 17" id="1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0" t="-26865" r="0" b="-26865"/>
                </a:stretch>
              </a:blipFill>
            </p:spPr>
          </p:sp>
        </p:grpSp>
        <p:grpSp>
          <p:nvGrpSpPr>
            <p:cNvPr name="Group 18" id="18"/>
            <p:cNvGrpSpPr/>
            <p:nvPr/>
          </p:nvGrpSpPr>
          <p:grpSpPr>
            <a:xfrm rot="0">
              <a:off x="4926434" y="8880293"/>
              <a:ext cx="4419185" cy="1544306"/>
              <a:chOff x="0" y="0"/>
              <a:chExt cx="872925" cy="305048"/>
            </a:xfrm>
          </p:grpSpPr>
          <p:sp>
            <p:nvSpPr>
              <p:cNvPr name="Freeform 19" id="1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a:grpSpLocks noChangeAspect="true"/>
            </p:cNvGrpSpPr>
            <p:nvPr/>
          </p:nvGrpSpPr>
          <p:grpSpPr>
            <a:xfrm rot="0">
              <a:off x="14691317" y="4345550"/>
              <a:ext cx="4448514" cy="4345550"/>
              <a:chOff x="0" y="0"/>
              <a:chExt cx="4828540" cy="4716780"/>
            </a:xfrm>
          </p:grpSpPr>
          <p:sp>
            <p:nvSpPr>
              <p:cNvPr name="Freeform 22" id="2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9"/>
                <a:stretch>
                  <a:fillRect l="-23225" t="0" r="-23225" b="0"/>
                </a:stretch>
              </a:blipFill>
            </p:spPr>
          </p:sp>
        </p:grpSp>
        <p:grpSp>
          <p:nvGrpSpPr>
            <p:cNvPr name="Group 23" id="23"/>
            <p:cNvGrpSpPr/>
            <p:nvPr/>
          </p:nvGrpSpPr>
          <p:grpSpPr>
            <a:xfrm rot="0">
              <a:off x="14720646" y="8880293"/>
              <a:ext cx="4419185" cy="1544306"/>
              <a:chOff x="0" y="0"/>
              <a:chExt cx="872925" cy="305048"/>
            </a:xfrm>
          </p:grpSpPr>
          <p:sp>
            <p:nvSpPr>
              <p:cNvPr name="Freeform 24" id="24"/>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a:solidFill>
                  <a:srgbClr val="0C3D32"/>
                </a:solidFill>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6" id="26"/>
          <p:cNvGrpSpPr/>
          <p:nvPr/>
        </p:nvGrpSpPr>
        <p:grpSpPr>
          <a:xfrm rot="0">
            <a:off x="-484773" y="6922894"/>
            <a:ext cx="3856053" cy="3493245"/>
            <a:chOff x="0" y="0"/>
            <a:chExt cx="5141404" cy="4657660"/>
          </a:xfrm>
        </p:grpSpPr>
        <p:sp>
          <p:nvSpPr>
            <p:cNvPr name="Freeform 27" id="27"/>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29" id="29"/>
          <p:cNvSpPr txBox="true"/>
          <p:nvPr/>
        </p:nvSpPr>
        <p:spPr>
          <a:xfrm rot="0">
            <a:off x="1828746" y="5037950"/>
            <a:ext cx="2503196" cy="523875"/>
          </a:xfrm>
          <a:prstGeom prst="rect">
            <a:avLst/>
          </a:prstGeom>
        </p:spPr>
        <p:txBody>
          <a:bodyPr anchor="t" rtlCol="false" tIns="0" lIns="0" bIns="0" rIns="0">
            <a:spAutoFit/>
          </a:bodyPr>
          <a:lstStyle/>
          <a:p>
            <a:pPr algn="ctr">
              <a:lnSpc>
                <a:spcPts val="4200"/>
              </a:lnSpc>
            </a:pPr>
            <a:r>
              <a:rPr lang="en-US" sz="3000">
                <a:solidFill>
                  <a:srgbClr val="FFE147"/>
                </a:solidFill>
                <a:latin typeface="Sondos Black Bold"/>
              </a:rPr>
              <a:t>Arfan Astaraja</a:t>
            </a:r>
          </a:p>
        </p:txBody>
      </p:sp>
      <p:sp>
        <p:nvSpPr>
          <p:cNvPr name="TextBox 30" id="30"/>
          <p:cNvSpPr txBox="true"/>
          <p:nvPr/>
        </p:nvSpPr>
        <p:spPr>
          <a:xfrm rot="0">
            <a:off x="5468114" y="8263266"/>
            <a:ext cx="2503196" cy="523875"/>
          </a:xfrm>
          <a:prstGeom prst="rect">
            <a:avLst/>
          </a:prstGeom>
        </p:spPr>
        <p:txBody>
          <a:bodyPr anchor="t" rtlCol="false" tIns="0" lIns="0" bIns="0" rIns="0">
            <a:spAutoFit/>
          </a:bodyPr>
          <a:lstStyle/>
          <a:p>
            <a:pPr algn="ctr">
              <a:lnSpc>
                <a:spcPts val="4200"/>
              </a:lnSpc>
            </a:pPr>
            <a:r>
              <a:rPr lang="en-US" sz="3000">
                <a:solidFill>
                  <a:srgbClr val="FFE147"/>
                </a:solidFill>
                <a:latin typeface="Sondos Black Bold"/>
              </a:rPr>
              <a:t>Dinda Amalia J</a:t>
            </a:r>
          </a:p>
        </p:txBody>
      </p:sp>
      <p:sp>
        <p:nvSpPr>
          <p:cNvPr name="TextBox 31" id="31"/>
          <p:cNvSpPr txBox="true"/>
          <p:nvPr/>
        </p:nvSpPr>
        <p:spPr>
          <a:xfrm rot="0">
            <a:off x="9144000" y="4769013"/>
            <a:ext cx="2503196" cy="1057275"/>
          </a:xfrm>
          <a:prstGeom prst="rect">
            <a:avLst/>
          </a:prstGeom>
        </p:spPr>
        <p:txBody>
          <a:bodyPr anchor="t" rtlCol="false" tIns="0" lIns="0" bIns="0" rIns="0">
            <a:spAutoFit/>
          </a:bodyPr>
          <a:lstStyle/>
          <a:p>
            <a:pPr algn="ctr">
              <a:lnSpc>
                <a:spcPts val="4200"/>
              </a:lnSpc>
            </a:pPr>
            <a:r>
              <a:rPr lang="en-US" sz="3000">
                <a:solidFill>
                  <a:srgbClr val="FFE147"/>
                </a:solidFill>
                <a:latin typeface="Sondos Black Bold"/>
              </a:rPr>
              <a:t>Bilal Shandyarta S</a:t>
            </a:r>
          </a:p>
        </p:txBody>
      </p:sp>
      <p:sp>
        <p:nvSpPr>
          <p:cNvPr name="TextBox 32" id="32"/>
          <p:cNvSpPr txBox="true"/>
          <p:nvPr/>
        </p:nvSpPr>
        <p:spPr>
          <a:xfrm rot="0">
            <a:off x="12800731" y="8374242"/>
            <a:ext cx="2503196" cy="523875"/>
          </a:xfrm>
          <a:prstGeom prst="rect">
            <a:avLst/>
          </a:prstGeom>
        </p:spPr>
        <p:txBody>
          <a:bodyPr anchor="t" rtlCol="false" tIns="0" lIns="0" bIns="0" rIns="0">
            <a:spAutoFit/>
          </a:bodyPr>
          <a:lstStyle/>
          <a:p>
            <a:pPr algn="ctr">
              <a:lnSpc>
                <a:spcPts val="4200"/>
              </a:lnSpc>
            </a:pPr>
            <a:r>
              <a:rPr lang="en-US" sz="3000">
                <a:solidFill>
                  <a:srgbClr val="FFE147"/>
                </a:solidFill>
                <a:latin typeface="Sondos Black Bold"/>
              </a:rPr>
              <a:t>Lya Nurul Ula</a:t>
            </a:r>
          </a:p>
        </p:txBody>
      </p:sp>
      <p:sp>
        <p:nvSpPr>
          <p:cNvPr name="TextBox 33" id="33"/>
          <p:cNvSpPr txBox="true"/>
          <p:nvPr/>
        </p:nvSpPr>
        <p:spPr>
          <a:xfrm rot="0">
            <a:off x="5468114" y="9191625"/>
            <a:ext cx="2503196" cy="523875"/>
          </a:xfrm>
          <a:prstGeom prst="rect">
            <a:avLst/>
          </a:prstGeom>
        </p:spPr>
        <p:txBody>
          <a:bodyPr anchor="t" rtlCol="false" tIns="0" lIns="0" bIns="0" rIns="0">
            <a:spAutoFit/>
          </a:bodyPr>
          <a:lstStyle/>
          <a:p>
            <a:pPr algn="ctr">
              <a:lnSpc>
                <a:spcPts val="4200"/>
              </a:lnSpc>
              <a:spcBef>
                <a:spcPct val="0"/>
              </a:spcBef>
            </a:pPr>
            <a:r>
              <a:rPr lang="en-US" sz="3000">
                <a:solidFill>
                  <a:srgbClr val="FFE147"/>
                </a:solidFill>
                <a:latin typeface="Sondos Black Bold"/>
              </a:rPr>
              <a:t>E41212015</a:t>
            </a:r>
          </a:p>
        </p:txBody>
      </p:sp>
      <p:sp>
        <p:nvSpPr>
          <p:cNvPr name="TextBox 34" id="34"/>
          <p:cNvSpPr txBox="true"/>
          <p:nvPr/>
        </p:nvSpPr>
        <p:spPr>
          <a:xfrm rot="0">
            <a:off x="1828746" y="5947084"/>
            <a:ext cx="2503196" cy="523875"/>
          </a:xfrm>
          <a:prstGeom prst="rect">
            <a:avLst/>
          </a:prstGeom>
        </p:spPr>
        <p:txBody>
          <a:bodyPr anchor="t" rtlCol="false" tIns="0" lIns="0" bIns="0" rIns="0">
            <a:spAutoFit/>
          </a:bodyPr>
          <a:lstStyle/>
          <a:p>
            <a:pPr algn="ctr">
              <a:lnSpc>
                <a:spcPts val="4200"/>
              </a:lnSpc>
              <a:spcBef>
                <a:spcPct val="0"/>
              </a:spcBef>
            </a:pPr>
            <a:r>
              <a:rPr lang="en-US" sz="3000">
                <a:solidFill>
                  <a:srgbClr val="FFE147"/>
                </a:solidFill>
                <a:latin typeface="Sondos Black Bold"/>
              </a:rPr>
              <a:t>E41212007</a:t>
            </a:r>
          </a:p>
        </p:txBody>
      </p:sp>
      <p:sp>
        <p:nvSpPr>
          <p:cNvPr name="TextBox 35" id="35"/>
          <p:cNvSpPr txBox="true"/>
          <p:nvPr/>
        </p:nvSpPr>
        <p:spPr>
          <a:xfrm rot="0">
            <a:off x="9144000" y="5947084"/>
            <a:ext cx="2503196" cy="523875"/>
          </a:xfrm>
          <a:prstGeom prst="rect">
            <a:avLst/>
          </a:prstGeom>
        </p:spPr>
        <p:txBody>
          <a:bodyPr anchor="t" rtlCol="false" tIns="0" lIns="0" bIns="0" rIns="0">
            <a:spAutoFit/>
          </a:bodyPr>
          <a:lstStyle/>
          <a:p>
            <a:pPr algn="ctr">
              <a:lnSpc>
                <a:spcPts val="4200"/>
              </a:lnSpc>
              <a:spcBef>
                <a:spcPct val="0"/>
              </a:spcBef>
            </a:pPr>
            <a:r>
              <a:rPr lang="en-US" sz="3000">
                <a:solidFill>
                  <a:srgbClr val="FFE147"/>
                </a:solidFill>
                <a:latin typeface="Sondos Black Bold"/>
              </a:rPr>
              <a:t>E41212037</a:t>
            </a:r>
          </a:p>
        </p:txBody>
      </p:sp>
      <p:sp>
        <p:nvSpPr>
          <p:cNvPr name="TextBox 36" id="36"/>
          <p:cNvSpPr txBox="true"/>
          <p:nvPr/>
        </p:nvSpPr>
        <p:spPr>
          <a:xfrm rot="0">
            <a:off x="12800731" y="9191625"/>
            <a:ext cx="2503196" cy="523875"/>
          </a:xfrm>
          <a:prstGeom prst="rect">
            <a:avLst/>
          </a:prstGeom>
        </p:spPr>
        <p:txBody>
          <a:bodyPr anchor="t" rtlCol="false" tIns="0" lIns="0" bIns="0" rIns="0">
            <a:spAutoFit/>
          </a:bodyPr>
          <a:lstStyle/>
          <a:p>
            <a:pPr algn="ctr">
              <a:lnSpc>
                <a:spcPts val="4200"/>
              </a:lnSpc>
              <a:spcBef>
                <a:spcPct val="0"/>
              </a:spcBef>
            </a:pPr>
            <a:r>
              <a:rPr lang="en-US" sz="3000">
                <a:solidFill>
                  <a:srgbClr val="FFE147"/>
                </a:solidFill>
                <a:latin typeface="Sondos Black Bold"/>
              </a:rPr>
              <a:t>E41211962</a:t>
            </a:r>
          </a:p>
        </p:txBody>
      </p:sp>
      <p:sp>
        <p:nvSpPr>
          <p:cNvPr name="Freeform 37" id="37"/>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1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grpSp>
        <p:nvGrpSpPr>
          <p:cNvPr name="Group 2" id="2"/>
          <p:cNvGrpSpPr/>
          <p:nvPr/>
        </p:nvGrpSpPr>
        <p:grpSpPr>
          <a:xfrm rot="0">
            <a:off x="6613287" y="3018172"/>
            <a:ext cx="5857858" cy="6061774"/>
            <a:chOff x="0" y="0"/>
            <a:chExt cx="971642" cy="1005466"/>
          </a:xfrm>
        </p:grpSpPr>
        <p:sp>
          <p:nvSpPr>
            <p:cNvPr name="Freeform 3" id="3"/>
            <p:cNvSpPr/>
            <p:nvPr/>
          </p:nvSpPr>
          <p:spPr>
            <a:xfrm flipH="false" flipV="false" rot="0">
              <a:off x="0" y="0"/>
              <a:ext cx="971642" cy="1005466"/>
            </a:xfrm>
            <a:custGeom>
              <a:avLst/>
              <a:gdLst/>
              <a:ahLst/>
              <a:cxnLst/>
              <a:rect r="r" b="b" t="t" l="l"/>
              <a:pathLst>
                <a:path h="1005466" w="971642">
                  <a:moveTo>
                    <a:pt x="324056" y="19070"/>
                  </a:moveTo>
                  <a:cubicBezTo>
                    <a:pt x="373709" y="7556"/>
                    <a:pt x="430501" y="0"/>
                    <a:pt x="486083" y="0"/>
                  </a:cubicBezTo>
                  <a:cubicBezTo>
                    <a:pt x="541666" y="0"/>
                    <a:pt x="595152" y="6476"/>
                    <a:pt x="644440" y="17990"/>
                  </a:cubicBezTo>
                  <a:cubicBezTo>
                    <a:pt x="645490" y="18350"/>
                    <a:pt x="646538" y="18350"/>
                    <a:pt x="647587" y="18710"/>
                  </a:cubicBezTo>
                  <a:cubicBezTo>
                    <a:pt x="832686" y="64765"/>
                    <a:pt x="969021" y="186379"/>
                    <a:pt x="971642" y="332782"/>
                  </a:cubicBezTo>
                  <a:lnTo>
                    <a:pt x="971642" y="1005466"/>
                  </a:lnTo>
                  <a:lnTo>
                    <a:pt x="0" y="1005466"/>
                  </a:lnTo>
                  <a:lnTo>
                    <a:pt x="0" y="333281"/>
                  </a:lnTo>
                  <a:cubicBezTo>
                    <a:pt x="2622" y="185660"/>
                    <a:pt x="136858" y="64045"/>
                    <a:pt x="324056" y="19070"/>
                  </a:cubicBezTo>
                  <a:close/>
                </a:path>
              </a:pathLst>
            </a:custGeom>
            <a:solidFill>
              <a:srgbClr val="55917F"/>
            </a:solidFill>
          </p:spPr>
        </p:sp>
        <p:sp>
          <p:nvSpPr>
            <p:cNvPr name="TextBox 4" id="4"/>
            <p:cNvSpPr txBox="true"/>
            <p:nvPr/>
          </p:nvSpPr>
          <p:spPr>
            <a:xfrm>
              <a:off x="0" y="88900"/>
              <a:ext cx="660400" cy="723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765072">
            <a:off x="-550209" y="3944689"/>
            <a:ext cx="4559365" cy="5363129"/>
            <a:chOff x="0" y="0"/>
            <a:chExt cx="6079154" cy="7150839"/>
          </a:xfrm>
        </p:grpSpPr>
        <p:sp>
          <p:nvSpPr>
            <p:cNvPr name="Freeform 6" id="6"/>
            <p:cNvSpPr/>
            <p:nvPr/>
          </p:nvSpPr>
          <p:spPr>
            <a:xfrm flipH="false" flipV="false" rot="-996455">
              <a:off x="717973" y="1279631"/>
              <a:ext cx="4455711" cy="4521478"/>
            </a:xfrm>
            <a:custGeom>
              <a:avLst/>
              <a:gdLst/>
              <a:ahLst/>
              <a:cxnLst/>
              <a:rect r="r" b="b" t="t" l="l"/>
              <a:pathLst>
                <a:path h="4521478" w="4455711">
                  <a:moveTo>
                    <a:pt x="0" y="0"/>
                  </a:moveTo>
                  <a:lnTo>
                    <a:pt x="4455711" y="0"/>
                  </a:lnTo>
                  <a:lnTo>
                    <a:pt x="4455711" y="4521478"/>
                  </a:lnTo>
                  <a:lnTo>
                    <a:pt x="0" y="4521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96455">
              <a:off x="3403290" y="281684"/>
              <a:ext cx="2351977" cy="2609683"/>
            </a:xfrm>
            <a:custGeom>
              <a:avLst/>
              <a:gdLst/>
              <a:ahLst/>
              <a:cxnLst/>
              <a:rect r="r" b="b" t="t" l="l"/>
              <a:pathLst>
                <a:path h="2609683" w="2351977">
                  <a:moveTo>
                    <a:pt x="0" y="0"/>
                  </a:moveTo>
                  <a:lnTo>
                    <a:pt x="2351977" y="0"/>
                  </a:lnTo>
                  <a:lnTo>
                    <a:pt x="2351977" y="2609683"/>
                  </a:lnTo>
                  <a:lnTo>
                    <a:pt x="0" y="26096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703544">
              <a:off x="234074" y="4594533"/>
              <a:ext cx="3430012" cy="1852207"/>
            </a:xfrm>
            <a:custGeom>
              <a:avLst/>
              <a:gdLst/>
              <a:ahLst/>
              <a:cxnLst/>
              <a:rect r="r" b="b" t="t" l="l"/>
              <a:pathLst>
                <a:path h="1852207" w="3430012">
                  <a:moveTo>
                    <a:pt x="0" y="0"/>
                  </a:moveTo>
                  <a:lnTo>
                    <a:pt x="3430012" y="0"/>
                  </a:lnTo>
                  <a:lnTo>
                    <a:pt x="3430012" y="1852207"/>
                  </a:lnTo>
                  <a:lnTo>
                    <a:pt x="0" y="18522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9" id="9"/>
          <p:cNvSpPr/>
          <p:nvPr/>
        </p:nvSpPr>
        <p:spPr>
          <a:xfrm flipH="false" flipV="false" rot="-1486891">
            <a:off x="12176626" y="8556260"/>
            <a:ext cx="6503106" cy="1404080"/>
          </a:xfrm>
          <a:custGeom>
            <a:avLst/>
            <a:gdLst/>
            <a:ahLst/>
            <a:cxnLst/>
            <a:rect r="r" b="b" t="t" l="l"/>
            <a:pathLst>
              <a:path h="1404080" w="6503106">
                <a:moveTo>
                  <a:pt x="0" y="0"/>
                </a:moveTo>
                <a:lnTo>
                  <a:pt x="6503106" y="0"/>
                </a:lnTo>
                <a:lnTo>
                  <a:pt x="6503106" y="1404080"/>
                </a:lnTo>
                <a:lnTo>
                  <a:pt x="0" y="14040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9999594">
            <a:off x="13837056" y="-694772"/>
            <a:ext cx="4554595" cy="4281319"/>
          </a:xfrm>
          <a:custGeom>
            <a:avLst/>
            <a:gdLst/>
            <a:ahLst/>
            <a:cxnLst/>
            <a:rect r="r" b="b" t="t" l="l"/>
            <a:pathLst>
              <a:path h="4281319" w="4554595">
                <a:moveTo>
                  <a:pt x="0" y="0"/>
                </a:moveTo>
                <a:lnTo>
                  <a:pt x="4554595" y="0"/>
                </a:lnTo>
                <a:lnTo>
                  <a:pt x="4554595" y="4281318"/>
                </a:lnTo>
                <a:lnTo>
                  <a:pt x="0" y="42813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3439659" y="714338"/>
            <a:ext cx="10814893" cy="2004085"/>
          </a:xfrm>
          <a:prstGeom prst="rect">
            <a:avLst/>
          </a:prstGeom>
        </p:spPr>
        <p:txBody>
          <a:bodyPr anchor="t" rtlCol="false" tIns="0" lIns="0" bIns="0" rIns="0">
            <a:spAutoFit/>
          </a:bodyPr>
          <a:lstStyle/>
          <a:p>
            <a:pPr algn="ctr">
              <a:lnSpc>
                <a:spcPts val="15538"/>
              </a:lnSpc>
            </a:pPr>
            <a:r>
              <a:rPr lang="en-US" sz="11099" spc="-443">
                <a:solidFill>
                  <a:srgbClr val="226959"/>
                </a:solidFill>
                <a:latin typeface="Childos Arabic SemiBold Bold"/>
              </a:rPr>
              <a:t>Table Of Contents</a:t>
            </a:r>
          </a:p>
        </p:txBody>
      </p:sp>
      <p:sp>
        <p:nvSpPr>
          <p:cNvPr name="TextBox 12" id="12"/>
          <p:cNvSpPr txBox="true"/>
          <p:nvPr/>
        </p:nvSpPr>
        <p:spPr>
          <a:xfrm rot="0">
            <a:off x="6997132" y="4538932"/>
            <a:ext cx="6045317" cy="3478442"/>
          </a:xfrm>
          <a:prstGeom prst="rect">
            <a:avLst/>
          </a:prstGeom>
        </p:spPr>
        <p:txBody>
          <a:bodyPr anchor="t" rtlCol="false" tIns="0" lIns="0" bIns="0" rIns="0">
            <a:spAutoFit/>
          </a:bodyPr>
          <a:lstStyle/>
          <a:p>
            <a:pPr marL="713215" indent="-356607" lvl="1">
              <a:lnSpc>
                <a:spcPts val="4624"/>
              </a:lnSpc>
              <a:buFont typeface="Arial"/>
              <a:buChar char="•"/>
            </a:pPr>
            <a:r>
              <a:rPr lang="en-US" sz="3303" spc="307">
                <a:solidFill>
                  <a:srgbClr val="FFFBEE"/>
                </a:solidFill>
                <a:latin typeface="Sondos Bold"/>
              </a:rPr>
              <a:t>LATAR BELAKANG</a:t>
            </a:r>
          </a:p>
          <a:p>
            <a:pPr marL="713215" indent="-356607" lvl="1">
              <a:lnSpc>
                <a:spcPts val="4624"/>
              </a:lnSpc>
              <a:buFont typeface="Arial"/>
              <a:buChar char="•"/>
            </a:pPr>
            <a:r>
              <a:rPr lang="en-US" sz="3303" spc="307">
                <a:solidFill>
                  <a:srgbClr val="FFFBEE"/>
                </a:solidFill>
                <a:latin typeface="Sondos Bold"/>
              </a:rPr>
              <a:t>RUMUSAN MASALAH</a:t>
            </a:r>
          </a:p>
          <a:p>
            <a:pPr marL="713215" indent="-356607" lvl="1">
              <a:lnSpc>
                <a:spcPts val="4624"/>
              </a:lnSpc>
              <a:buFont typeface="Arial"/>
              <a:buChar char="•"/>
            </a:pPr>
            <a:r>
              <a:rPr lang="en-US" sz="3303" spc="307">
                <a:solidFill>
                  <a:srgbClr val="FFFBEE"/>
                </a:solidFill>
                <a:latin typeface="Sondos Bold"/>
              </a:rPr>
              <a:t>TUJUAN</a:t>
            </a:r>
          </a:p>
          <a:p>
            <a:pPr marL="713215" indent="-356607" lvl="1">
              <a:lnSpc>
                <a:spcPts val="4624"/>
              </a:lnSpc>
              <a:buFont typeface="Arial"/>
              <a:buChar char="•"/>
            </a:pPr>
            <a:r>
              <a:rPr lang="en-US" sz="3303" spc="307">
                <a:solidFill>
                  <a:srgbClr val="FFFBEE"/>
                </a:solidFill>
                <a:latin typeface="Sondos Bold"/>
              </a:rPr>
              <a:t>TAMPILAN WEBSITE</a:t>
            </a:r>
          </a:p>
          <a:p>
            <a:pPr marL="713215" indent="-356607" lvl="1">
              <a:lnSpc>
                <a:spcPts val="4624"/>
              </a:lnSpc>
              <a:buFont typeface="Arial"/>
              <a:buChar char="•"/>
            </a:pPr>
            <a:r>
              <a:rPr lang="en-US" sz="3303" spc="307">
                <a:solidFill>
                  <a:srgbClr val="FFFBEE"/>
                </a:solidFill>
                <a:latin typeface="Sondos Bold"/>
              </a:rPr>
              <a:t>VIDEO DEMO</a:t>
            </a:r>
          </a:p>
          <a:p>
            <a:pPr marL="713215" indent="-356607" lvl="1">
              <a:lnSpc>
                <a:spcPts val="4624"/>
              </a:lnSpc>
              <a:buFont typeface="Arial"/>
              <a:buChar char="•"/>
            </a:pPr>
            <a:r>
              <a:rPr lang="en-US" sz="3303" spc="307">
                <a:solidFill>
                  <a:srgbClr val="FFFBEE"/>
                </a:solidFill>
                <a:latin typeface="Sondos Bold"/>
              </a:rPr>
              <a:t>KESIMPULAN</a:t>
            </a:r>
          </a:p>
        </p:txBody>
      </p:sp>
      <p:sp>
        <p:nvSpPr>
          <p:cNvPr name="TextBox 13" id="13"/>
          <p:cNvSpPr txBox="true"/>
          <p:nvPr/>
        </p:nvSpPr>
        <p:spPr>
          <a:xfrm rot="0">
            <a:off x="12471145" y="3431456"/>
            <a:ext cx="2010668" cy="622848"/>
          </a:xfrm>
          <a:prstGeom prst="rect">
            <a:avLst/>
          </a:prstGeom>
        </p:spPr>
        <p:txBody>
          <a:bodyPr anchor="t" rtlCol="false" tIns="0" lIns="0" bIns="0" rIns="0">
            <a:spAutoFit/>
          </a:bodyPr>
          <a:lstStyle/>
          <a:p>
            <a:pPr algn="ctr">
              <a:lnSpc>
                <a:spcPts val="5044"/>
              </a:lnSpc>
            </a:pPr>
            <a:r>
              <a:rPr lang="en-US" sz="3603" spc="335" u="sng">
                <a:solidFill>
                  <a:srgbClr val="FFFBEE"/>
                </a:solidFill>
                <a:latin typeface="Sondos Bold"/>
              </a:rPr>
              <a:t>KETIGA</a:t>
            </a:r>
          </a:p>
        </p:txBody>
      </p:sp>
      <p:sp>
        <p:nvSpPr>
          <p:cNvPr name="Freeform 14" id="14"/>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1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0">
            <a:off x="-1817225" y="4623553"/>
            <a:ext cx="6666782" cy="9269494"/>
          </a:xfrm>
          <a:custGeom>
            <a:avLst/>
            <a:gdLst/>
            <a:ahLst/>
            <a:cxnLst/>
            <a:rect r="r" b="b" t="t" l="l"/>
            <a:pathLst>
              <a:path h="9269494" w="6666782">
                <a:moveTo>
                  <a:pt x="0" y="0"/>
                </a:moveTo>
                <a:lnTo>
                  <a:pt x="6666783" y="0"/>
                </a:lnTo>
                <a:lnTo>
                  <a:pt x="6666783" y="9269494"/>
                </a:lnTo>
                <a:lnTo>
                  <a:pt x="0" y="9269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25909" y="-1922290"/>
            <a:ext cx="6666782" cy="9269494"/>
          </a:xfrm>
          <a:custGeom>
            <a:avLst/>
            <a:gdLst/>
            <a:ahLst/>
            <a:cxnLst/>
            <a:rect r="r" b="b" t="t" l="l"/>
            <a:pathLst>
              <a:path h="9269494" w="6666782">
                <a:moveTo>
                  <a:pt x="0" y="0"/>
                </a:moveTo>
                <a:lnTo>
                  <a:pt x="6666782" y="0"/>
                </a:lnTo>
                <a:lnTo>
                  <a:pt x="6666782" y="9269495"/>
                </a:lnTo>
                <a:lnTo>
                  <a:pt x="0" y="9269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9809412" y="1576210"/>
            <a:ext cx="7037657" cy="9310151"/>
            <a:chOff x="0" y="0"/>
            <a:chExt cx="1118910" cy="1480212"/>
          </a:xfrm>
        </p:grpSpPr>
        <p:sp>
          <p:nvSpPr>
            <p:cNvPr name="Freeform 5" id="5"/>
            <p:cNvSpPr/>
            <p:nvPr/>
          </p:nvSpPr>
          <p:spPr>
            <a:xfrm flipH="false" flipV="false" rot="0">
              <a:off x="0" y="0"/>
              <a:ext cx="1118910" cy="1480212"/>
            </a:xfrm>
            <a:custGeom>
              <a:avLst/>
              <a:gdLst/>
              <a:ahLst/>
              <a:cxnLst/>
              <a:rect r="r" b="b" t="t" l="l"/>
              <a:pathLst>
                <a:path h="1480212" w="1118910">
                  <a:moveTo>
                    <a:pt x="373172" y="19070"/>
                  </a:moveTo>
                  <a:cubicBezTo>
                    <a:pt x="430350" y="7556"/>
                    <a:pt x="495750" y="0"/>
                    <a:pt x="559756" y="0"/>
                  </a:cubicBezTo>
                  <a:cubicBezTo>
                    <a:pt x="623764" y="0"/>
                    <a:pt x="685356" y="6476"/>
                    <a:pt x="742115" y="17990"/>
                  </a:cubicBezTo>
                  <a:cubicBezTo>
                    <a:pt x="743324" y="18350"/>
                    <a:pt x="744531" y="18350"/>
                    <a:pt x="745738" y="18710"/>
                  </a:cubicBezTo>
                  <a:cubicBezTo>
                    <a:pt x="958893" y="64765"/>
                    <a:pt x="1115891" y="186379"/>
                    <a:pt x="1118910" y="343327"/>
                  </a:cubicBezTo>
                  <a:lnTo>
                    <a:pt x="1118910" y="1480212"/>
                  </a:lnTo>
                  <a:lnTo>
                    <a:pt x="0" y="1480212"/>
                  </a:lnTo>
                  <a:lnTo>
                    <a:pt x="0" y="344171"/>
                  </a:lnTo>
                  <a:cubicBezTo>
                    <a:pt x="3019" y="185660"/>
                    <a:pt x="157601" y="64045"/>
                    <a:pt x="373172" y="19070"/>
                  </a:cubicBezTo>
                  <a:close/>
                </a:path>
              </a:pathLst>
            </a:custGeom>
            <a:solidFill>
              <a:srgbClr val="F7EF54"/>
            </a:solidFill>
          </p:spPr>
        </p:sp>
        <p:sp>
          <p:nvSpPr>
            <p:cNvPr name="TextBox 6" id="6"/>
            <p:cNvSpPr txBox="true"/>
            <p:nvPr/>
          </p:nvSpPr>
          <p:spPr>
            <a:xfrm>
              <a:off x="0" y="88900"/>
              <a:ext cx="660400" cy="723900"/>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516166" y="2974453"/>
            <a:ext cx="6283872" cy="628384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9" id="9"/>
          <p:cNvSpPr txBox="true"/>
          <p:nvPr/>
        </p:nvSpPr>
        <p:spPr>
          <a:xfrm rot="0">
            <a:off x="619633" y="714375"/>
            <a:ext cx="9561141" cy="2004085"/>
          </a:xfrm>
          <a:prstGeom prst="rect">
            <a:avLst/>
          </a:prstGeom>
        </p:spPr>
        <p:txBody>
          <a:bodyPr anchor="t" rtlCol="false" tIns="0" lIns="0" bIns="0" rIns="0">
            <a:spAutoFit/>
          </a:bodyPr>
          <a:lstStyle/>
          <a:p>
            <a:pPr>
              <a:lnSpc>
                <a:spcPts val="15538"/>
              </a:lnSpc>
            </a:pPr>
            <a:r>
              <a:rPr lang="en-US" sz="11099" spc="-443">
                <a:solidFill>
                  <a:srgbClr val="FFE147"/>
                </a:solidFill>
                <a:latin typeface="Childos Arabic SemiBold Bold"/>
              </a:rPr>
              <a:t>Latar Belakang</a:t>
            </a:r>
          </a:p>
        </p:txBody>
      </p:sp>
      <p:sp>
        <p:nvSpPr>
          <p:cNvPr name="TextBox 10" id="10"/>
          <p:cNvSpPr txBox="true"/>
          <p:nvPr/>
        </p:nvSpPr>
        <p:spPr>
          <a:xfrm rot="0">
            <a:off x="9144000" y="3157766"/>
            <a:ext cx="6858736" cy="6256206"/>
          </a:xfrm>
          <a:prstGeom prst="rect">
            <a:avLst/>
          </a:prstGeom>
        </p:spPr>
        <p:txBody>
          <a:bodyPr anchor="t" rtlCol="false" tIns="0" lIns="0" bIns="0" rIns="0">
            <a:spAutoFit/>
          </a:bodyPr>
          <a:lstStyle/>
          <a:p>
            <a:pPr>
              <a:lnSpc>
                <a:spcPts val="3100"/>
              </a:lnSpc>
            </a:pPr>
            <a:r>
              <a:rPr lang="en-US" sz="2385">
                <a:solidFill>
                  <a:srgbClr val="226959"/>
                </a:solidFill>
                <a:latin typeface="Sondos Bold"/>
              </a:rPr>
              <a:t>Addictive Clothing merupakan UMKM yang bergerak di bidang penjualan produk kaos distro dengan desain yang unik dan menarik. Addictive Clothing Store didirikan sejak tahun 2021 oleh beberapa remaja yang berasal dari Kediri. Selain menjual pakaian distro, Addictive Clothing Store juga siap melayani pemesanan seperti kaos lusinan, kaos jersey, sablon DTF, sablon DTG, dan juga sablon plastisol. Sistem penjualan, pemasaran dan promosi yang dipakai saat ini masih menggunakan sistem secara manual. Maka dari itu untuk membantu dan mempermudah transaksi jual beli pada Addictive Clothing diperlukan sebuah website yang menyediakan katalog produk yang berisi gambar dan informasi produk yang dapat menjadi sarana bagi konsumen untuk mengirimkan desain pakaian yang ingin mereka pesan .</a:t>
            </a:r>
          </a:p>
        </p:txBody>
      </p:sp>
      <p:sp>
        <p:nvSpPr>
          <p:cNvPr name="Freeform 11" id="11"/>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true" flipV="true" rot="0">
            <a:off x="12826679" y="6041608"/>
            <a:ext cx="5461321" cy="6068135"/>
          </a:xfrm>
          <a:custGeom>
            <a:avLst/>
            <a:gdLst/>
            <a:ahLst/>
            <a:cxnLst/>
            <a:rect r="r" b="b" t="t" l="l"/>
            <a:pathLst>
              <a:path h="6068135" w="5461321">
                <a:moveTo>
                  <a:pt x="5461321" y="6068135"/>
                </a:moveTo>
                <a:lnTo>
                  <a:pt x="0" y="6068135"/>
                </a:lnTo>
                <a:lnTo>
                  <a:pt x="0" y="0"/>
                </a:lnTo>
                <a:lnTo>
                  <a:pt x="5461321" y="0"/>
                </a:lnTo>
                <a:lnTo>
                  <a:pt x="5461321" y="6068135"/>
                </a:lnTo>
                <a:close/>
              </a:path>
            </a:pathLst>
          </a:custGeom>
          <a:blipFill>
            <a:blip r:embed="rId2"/>
            <a:stretch>
              <a:fillRect l="0" t="0" r="0" b="0"/>
            </a:stretch>
          </a:blipFill>
        </p:spPr>
      </p:sp>
      <p:sp>
        <p:nvSpPr>
          <p:cNvPr name="Freeform 3" id="3"/>
          <p:cNvSpPr/>
          <p:nvPr/>
        </p:nvSpPr>
        <p:spPr>
          <a:xfrm flipH="true" flipV="false" rot="-946185">
            <a:off x="4476734" y="8072992"/>
            <a:ext cx="5714777" cy="2005367"/>
          </a:xfrm>
          <a:custGeom>
            <a:avLst/>
            <a:gdLst/>
            <a:ahLst/>
            <a:cxnLst/>
            <a:rect r="r" b="b" t="t" l="l"/>
            <a:pathLst>
              <a:path h="2005367" w="5714777">
                <a:moveTo>
                  <a:pt x="5714777" y="0"/>
                </a:moveTo>
                <a:lnTo>
                  <a:pt x="0" y="0"/>
                </a:lnTo>
                <a:lnTo>
                  <a:pt x="0" y="2005367"/>
                </a:lnTo>
                <a:lnTo>
                  <a:pt x="5714777" y="2005367"/>
                </a:lnTo>
                <a:lnTo>
                  <a:pt x="571477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006652"/>
            <a:ext cx="15368774" cy="6012762"/>
          </a:xfrm>
          <a:prstGeom prst="rect">
            <a:avLst/>
          </a:prstGeom>
        </p:spPr>
        <p:txBody>
          <a:bodyPr anchor="t" rtlCol="false" tIns="0" lIns="0" bIns="0" rIns="0">
            <a:spAutoFit/>
          </a:bodyPr>
          <a:lstStyle/>
          <a:p>
            <a:pPr algn="just">
              <a:lnSpc>
                <a:spcPts val="6717"/>
              </a:lnSpc>
            </a:pPr>
            <a:r>
              <a:rPr lang="en-US" sz="5167" spc="-155">
                <a:solidFill>
                  <a:srgbClr val="FFE147"/>
                </a:solidFill>
                <a:latin typeface="Sondos Bold"/>
              </a:rPr>
              <a:t>Dari latar belakang yang telah disebutkan permasalahan yang menjadi dasar pembuatan Tugas Akhir ini adalah “Bagaimana merancang sebuah sistem penjualan kaos berbasis web pada UMKM Addictive Clothing agar dapat membantu dan mempermudah transaksi jual beli dan lebih dikenal oleh masyarakat luas”.</a:t>
            </a:r>
          </a:p>
          <a:p>
            <a:pPr algn="just" marL="1238344" indent="-619172" lvl="1">
              <a:lnSpc>
                <a:spcPts val="7456"/>
              </a:lnSpc>
              <a:buFont typeface="Arial"/>
              <a:buChar char="•"/>
            </a:pPr>
          </a:p>
        </p:txBody>
      </p:sp>
      <p:sp>
        <p:nvSpPr>
          <p:cNvPr name="Freeform 5" id="5"/>
          <p:cNvSpPr/>
          <p:nvPr/>
        </p:nvSpPr>
        <p:spPr>
          <a:xfrm flipH="true" flipV="true" rot="0">
            <a:off x="-1613775" y="-171382"/>
            <a:ext cx="8044973" cy="2823054"/>
          </a:xfrm>
          <a:custGeom>
            <a:avLst/>
            <a:gdLst/>
            <a:ahLst/>
            <a:cxnLst/>
            <a:rect r="r" b="b" t="t" l="l"/>
            <a:pathLst>
              <a:path h="2823054" w="8044973">
                <a:moveTo>
                  <a:pt x="8044973" y="2823054"/>
                </a:moveTo>
                <a:lnTo>
                  <a:pt x="0" y="2823054"/>
                </a:lnTo>
                <a:lnTo>
                  <a:pt x="0" y="0"/>
                </a:lnTo>
                <a:lnTo>
                  <a:pt x="8044973" y="0"/>
                </a:lnTo>
                <a:lnTo>
                  <a:pt x="8044973" y="282305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40919" y="951592"/>
            <a:ext cx="10534610" cy="2112211"/>
          </a:xfrm>
          <a:prstGeom prst="rect">
            <a:avLst/>
          </a:prstGeom>
        </p:spPr>
        <p:txBody>
          <a:bodyPr anchor="t" rtlCol="false" tIns="0" lIns="0" bIns="0" rIns="0">
            <a:spAutoFit/>
          </a:bodyPr>
          <a:lstStyle/>
          <a:p>
            <a:pPr>
              <a:lnSpc>
                <a:spcPts val="16403"/>
              </a:lnSpc>
            </a:pPr>
            <a:r>
              <a:rPr lang="en-US" sz="11717" spc="-468">
                <a:solidFill>
                  <a:srgbClr val="FFE147"/>
                </a:solidFill>
                <a:latin typeface="Childos Arabic SemiBold Bold"/>
              </a:rPr>
              <a:t>Rumusan Masalah</a:t>
            </a:r>
          </a:p>
        </p:txBody>
      </p:sp>
      <p:sp>
        <p:nvSpPr>
          <p:cNvPr name="Freeform 7" id="7"/>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7"/>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60651" y="0"/>
            <a:ext cx="9927349" cy="6894995"/>
          </a:xfrm>
          <a:custGeom>
            <a:avLst/>
            <a:gdLst/>
            <a:ahLst/>
            <a:cxnLst/>
            <a:rect r="r" b="b" t="t" l="l"/>
            <a:pathLst>
              <a:path h="6894995" w="9927349">
                <a:moveTo>
                  <a:pt x="0" y="0"/>
                </a:moveTo>
                <a:lnTo>
                  <a:pt x="9927349" y="0"/>
                </a:lnTo>
                <a:lnTo>
                  <a:pt x="9927349" y="6894995"/>
                </a:lnTo>
                <a:lnTo>
                  <a:pt x="0" y="689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28700" y="3165561"/>
            <a:ext cx="6333923" cy="6333923"/>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808" r="0" b="-77365"/>
              </a:stretch>
            </a:blipFill>
          </p:spPr>
        </p:sp>
      </p:grpSp>
      <p:grpSp>
        <p:nvGrpSpPr>
          <p:cNvPr name="Group 5" id="5"/>
          <p:cNvGrpSpPr/>
          <p:nvPr/>
        </p:nvGrpSpPr>
        <p:grpSpPr>
          <a:xfrm rot="0">
            <a:off x="8360651" y="4062235"/>
            <a:ext cx="8646758" cy="5079635"/>
            <a:chOff x="0" y="0"/>
            <a:chExt cx="2277336" cy="1337846"/>
          </a:xfrm>
        </p:grpSpPr>
        <p:sp>
          <p:nvSpPr>
            <p:cNvPr name="Freeform 6" id="6"/>
            <p:cNvSpPr/>
            <p:nvPr/>
          </p:nvSpPr>
          <p:spPr>
            <a:xfrm flipH="false" flipV="false" rot="0">
              <a:off x="0" y="0"/>
              <a:ext cx="2277336" cy="1337846"/>
            </a:xfrm>
            <a:custGeom>
              <a:avLst/>
              <a:gdLst/>
              <a:ahLst/>
              <a:cxnLst/>
              <a:rect r="r" b="b" t="t" l="l"/>
              <a:pathLst>
                <a:path h="1337846" w="2277336">
                  <a:moveTo>
                    <a:pt x="70733" y="0"/>
                  </a:moveTo>
                  <a:lnTo>
                    <a:pt x="2206603" y="0"/>
                  </a:lnTo>
                  <a:cubicBezTo>
                    <a:pt x="2225362" y="0"/>
                    <a:pt x="2243353" y="7452"/>
                    <a:pt x="2256618" y="20717"/>
                  </a:cubicBezTo>
                  <a:cubicBezTo>
                    <a:pt x="2269883" y="33982"/>
                    <a:pt x="2277336" y="51973"/>
                    <a:pt x="2277336" y="70733"/>
                  </a:cubicBezTo>
                  <a:lnTo>
                    <a:pt x="2277336" y="1267113"/>
                  </a:lnTo>
                  <a:cubicBezTo>
                    <a:pt x="2277336" y="1285873"/>
                    <a:pt x="2269883" y="1303864"/>
                    <a:pt x="2256618" y="1317129"/>
                  </a:cubicBezTo>
                  <a:cubicBezTo>
                    <a:pt x="2243353" y="1330394"/>
                    <a:pt x="2225362" y="1337846"/>
                    <a:pt x="2206603" y="1337846"/>
                  </a:cubicBezTo>
                  <a:lnTo>
                    <a:pt x="70733" y="1337846"/>
                  </a:lnTo>
                  <a:cubicBezTo>
                    <a:pt x="51973" y="1337846"/>
                    <a:pt x="33982" y="1330394"/>
                    <a:pt x="20717" y="1317129"/>
                  </a:cubicBezTo>
                  <a:cubicBezTo>
                    <a:pt x="7452" y="1303864"/>
                    <a:pt x="0" y="1285873"/>
                    <a:pt x="0" y="1267113"/>
                  </a:cubicBezTo>
                  <a:lnTo>
                    <a:pt x="0" y="70733"/>
                  </a:lnTo>
                  <a:cubicBezTo>
                    <a:pt x="0" y="51973"/>
                    <a:pt x="7452" y="33982"/>
                    <a:pt x="20717" y="20717"/>
                  </a:cubicBezTo>
                  <a:cubicBezTo>
                    <a:pt x="33982" y="7452"/>
                    <a:pt x="51973" y="0"/>
                    <a:pt x="70733" y="0"/>
                  </a:cubicBezTo>
                  <a:close/>
                </a:path>
              </a:pathLst>
            </a:custGeom>
            <a:solidFill>
              <a:srgbClr val="FFFBEE"/>
            </a:solidFill>
            <a:ln>
              <a:no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83940" y="695325"/>
            <a:ext cx="8860060" cy="2112733"/>
          </a:xfrm>
          <a:prstGeom prst="rect">
            <a:avLst/>
          </a:prstGeom>
        </p:spPr>
        <p:txBody>
          <a:bodyPr anchor="t" rtlCol="false" tIns="0" lIns="0" bIns="0" rIns="0">
            <a:spAutoFit/>
          </a:bodyPr>
          <a:lstStyle/>
          <a:p>
            <a:pPr>
              <a:lnSpc>
                <a:spcPts val="16375"/>
              </a:lnSpc>
            </a:pPr>
            <a:r>
              <a:rPr lang="en-US" sz="11696" spc="-467">
                <a:solidFill>
                  <a:srgbClr val="226959"/>
                </a:solidFill>
                <a:latin typeface="Childos Arabic SemiBold Bold"/>
              </a:rPr>
              <a:t>Tujuan Website</a:t>
            </a:r>
          </a:p>
        </p:txBody>
      </p:sp>
      <p:sp>
        <p:nvSpPr>
          <p:cNvPr name="TextBox 9" id="9"/>
          <p:cNvSpPr txBox="true"/>
          <p:nvPr/>
        </p:nvSpPr>
        <p:spPr>
          <a:xfrm rot="0">
            <a:off x="9093840" y="4585834"/>
            <a:ext cx="7180381" cy="4565837"/>
          </a:xfrm>
          <a:prstGeom prst="rect">
            <a:avLst/>
          </a:prstGeom>
        </p:spPr>
        <p:txBody>
          <a:bodyPr anchor="t" rtlCol="false" tIns="0" lIns="0" bIns="0" rIns="0">
            <a:spAutoFit/>
          </a:bodyPr>
          <a:lstStyle/>
          <a:p>
            <a:pPr algn="just">
              <a:lnSpc>
                <a:spcPts val="4530"/>
              </a:lnSpc>
            </a:pPr>
            <a:r>
              <a:rPr lang="en-US" sz="3485">
                <a:solidFill>
                  <a:srgbClr val="226959"/>
                </a:solidFill>
                <a:latin typeface="Sondos Bold"/>
              </a:rPr>
              <a:t>Tujuan dari pembuatan tugas akhir ini adalah untuk “Merancang sistem informasi penjualan komputer secara online dengan berbasis web agar dapat membantu dan mempermudah transaksi jual beli dan lebih dikenal oleh masyarakat luas.</a:t>
            </a:r>
          </a:p>
          <a:p>
            <a:pPr algn="just">
              <a:lnSpc>
                <a:spcPts val="4530"/>
              </a:lnSpc>
            </a:pPr>
          </a:p>
        </p:txBody>
      </p:sp>
      <p:sp>
        <p:nvSpPr>
          <p:cNvPr name="Freeform 10" id="10"/>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0">
            <a:off x="-2289462" y="5639243"/>
            <a:ext cx="7007625" cy="7007625"/>
          </a:xfrm>
          <a:custGeom>
            <a:avLst/>
            <a:gdLst/>
            <a:ahLst/>
            <a:cxnLst/>
            <a:rect r="r" b="b" t="t" l="l"/>
            <a:pathLst>
              <a:path h="7007625" w="7007625">
                <a:moveTo>
                  <a:pt x="0" y="0"/>
                </a:moveTo>
                <a:lnTo>
                  <a:pt x="7007625" y="0"/>
                </a:lnTo>
                <a:lnTo>
                  <a:pt x="7007625" y="7007625"/>
                </a:lnTo>
                <a:lnTo>
                  <a:pt x="0" y="7007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30211" y="781284"/>
            <a:ext cx="10608039" cy="2066227"/>
            <a:chOff x="0" y="0"/>
            <a:chExt cx="2793887" cy="544191"/>
          </a:xfrm>
        </p:grpSpPr>
        <p:sp>
          <p:nvSpPr>
            <p:cNvPr name="Freeform 4" id="4"/>
            <p:cNvSpPr/>
            <p:nvPr/>
          </p:nvSpPr>
          <p:spPr>
            <a:xfrm flipH="false" flipV="false" rot="0">
              <a:off x="0" y="0"/>
              <a:ext cx="2793887" cy="544191"/>
            </a:xfrm>
            <a:custGeom>
              <a:avLst/>
              <a:gdLst/>
              <a:ahLst/>
              <a:cxnLst/>
              <a:rect r="r" b="b" t="t" l="l"/>
              <a:pathLst>
                <a:path h="544191" w="2793887">
                  <a:moveTo>
                    <a:pt x="37221" y="0"/>
                  </a:moveTo>
                  <a:lnTo>
                    <a:pt x="2756666" y="0"/>
                  </a:lnTo>
                  <a:cubicBezTo>
                    <a:pt x="2766538" y="0"/>
                    <a:pt x="2776005" y="3921"/>
                    <a:pt x="2782985" y="10902"/>
                  </a:cubicBezTo>
                  <a:cubicBezTo>
                    <a:pt x="2789965" y="17882"/>
                    <a:pt x="2793887" y="27349"/>
                    <a:pt x="2793887" y="37221"/>
                  </a:cubicBezTo>
                  <a:lnTo>
                    <a:pt x="2793887" y="506971"/>
                  </a:lnTo>
                  <a:cubicBezTo>
                    <a:pt x="2793887" y="516842"/>
                    <a:pt x="2789965" y="526309"/>
                    <a:pt x="2782985" y="533290"/>
                  </a:cubicBezTo>
                  <a:cubicBezTo>
                    <a:pt x="2776005" y="540270"/>
                    <a:pt x="2766538" y="544191"/>
                    <a:pt x="2756666" y="544191"/>
                  </a:cubicBezTo>
                  <a:lnTo>
                    <a:pt x="37221" y="544191"/>
                  </a:lnTo>
                  <a:cubicBezTo>
                    <a:pt x="16664" y="544191"/>
                    <a:pt x="0" y="527527"/>
                    <a:pt x="0" y="506971"/>
                  </a:cubicBezTo>
                  <a:lnTo>
                    <a:pt x="0" y="37221"/>
                  </a:lnTo>
                  <a:cubicBezTo>
                    <a:pt x="0" y="16664"/>
                    <a:pt x="16664" y="0"/>
                    <a:pt x="37221" y="0"/>
                  </a:cubicBezTo>
                  <a:close/>
                </a:path>
              </a:pathLst>
            </a:custGeom>
            <a:solidFill>
              <a:srgbClr val="FAFDC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241774" y="3317307"/>
            <a:ext cx="6451855" cy="3629123"/>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87946" r="0" b="-550304"/>
              </a:stretch>
            </a:blipFill>
          </p:spPr>
        </p:sp>
      </p:grpSp>
      <p:grpSp>
        <p:nvGrpSpPr>
          <p:cNvPr name="Group 8" id="8"/>
          <p:cNvGrpSpPr>
            <a:grpSpLocks noChangeAspect="true"/>
          </p:cNvGrpSpPr>
          <p:nvPr/>
        </p:nvGrpSpPr>
        <p:grpSpPr>
          <a:xfrm rot="0">
            <a:off x="8404647" y="6228739"/>
            <a:ext cx="6451855" cy="3629123"/>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384373" r="0" b="-255156"/>
              </a:stretch>
            </a:blipFill>
          </p:spPr>
        </p:sp>
      </p:grpSp>
      <p:grpSp>
        <p:nvGrpSpPr>
          <p:cNvPr name="Group 10" id="10"/>
          <p:cNvGrpSpPr>
            <a:grpSpLocks noChangeAspect="true"/>
          </p:cNvGrpSpPr>
          <p:nvPr/>
        </p:nvGrpSpPr>
        <p:grpSpPr>
          <a:xfrm rot="0">
            <a:off x="3781380" y="3317307"/>
            <a:ext cx="6493211" cy="3652385"/>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7137" t="0" r="-7137" b="0"/>
              </a:stretch>
            </a:blipFill>
          </p:spPr>
        </p:sp>
      </p:grpSp>
      <p:sp>
        <p:nvSpPr>
          <p:cNvPr name="TextBox 12" id="12"/>
          <p:cNvSpPr txBox="true"/>
          <p:nvPr/>
        </p:nvSpPr>
        <p:spPr>
          <a:xfrm rot="0">
            <a:off x="7982483" y="1226929"/>
            <a:ext cx="9711146" cy="1136837"/>
          </a:xfrm>
          <a:prstGeom prst="rect">
            <a:avLst/>
          </a:prstGeom>
        </p:spPr>
        <p:txBody>
          <a:bodyPr anchor="t" rtlCol="false" tIns="0" lIns="0" bIns="0" rIns="0">
            <a:spAutoFit/>
          </a:bodyPr>
          <a:lstStyle/>
          <a:p>
            <a:pPr algn="just">
              <a:lnSpc>
                <a:spcPts val="4530"/>
              </a:lnSpc>
            </a:pPr>
            <a:r>
              <a:rPr lang="en-US" sz="3485">
                <a:solidFill>
                  <a:srgbClr val="0F5243"/>
                </a:solidFill>
                <a:latin typeface="Sondos Bold"/>
              </a:rPr>
              <a:t>Berikut ini merupakan beberapa tampilan website Addictive Clothing</a:t>
            </a:r>
          </a:p>
        </p:txBody>
      </p:sp>
      <p:sp>
        <p:nvSpPr>
          <p:cNvPr name="TextBox 13" id="13"/>
          <p:cNvSpPr txBox="true"/>
          <p:nvPr/>
        </p:nvSpPr>
        <p:spPr>
          <a:xfrm rot="0">
            <a:off x="-357615" y="1228725"/>
            <a:ext cx="7027985" cy="2197359"/>
          </a:xfrm>
          <a:prstGeom prst="rect">
            <a:avLst/>
          </a:prstGeom>
        </p:spPr>
        <p:txBody>
          <a:bodyPr anchor="t" rtlCol="false" tIns="0" lIns="0" bIns="0" rIns="0">
            <a:spAutoFit/>
          </a:bodyPr>
          <a:lstStyle/>
          <a:p>
            <a:pPr algn="ctr">
              <a:lnSpc>
                <a:spcPts val="7909"/>
              </a:lnSpc>
            </a:pPr>
            <a:r>
              <a:rPr lang="en-US" sz="9197">
                <a:solidFill>
                  <a:srgbClr val="226959"/>
                </a:solidFill>
                <a:latin typeface="Childos Arabic SemiBold Bold"/>
              </a:rPr>
              <a:t>Tampilan Website</a:t>
            </a:r>
          </a:p>
        </p:txBody>
      </p:sp>
      <p:sp>
        <p:nvSpPr>
          <p:cNvPr name="Freeform 14" id="14"/>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0">
            <a:off x="7837666" y="7638528"/>
            <a:ext cx="3677875" cy="3239543"/>
          </a:xfrm>
          <a:custGeom>
            <a:avLst/>
            <a:gdLst/>
            <a:ahLst/>
            <a:cxnLst/>
            <a:rect r="r" b="b" t="t" l="l"/>
            <a:pathLst>
              <a:path h="3239543" w="3677875">
                <a:moveTo>
                  <a:pt x="0" y="0"/>
                </a:moveTo>
                <a:lnTo>
                  <a:pt x="3677875" y="0"/>
                </a:lnTo>
                <a:lnTo>
                  <a:pt x="3677875" y="3239544"/>
                </a:lnTo>
                <a:lnTo>
                  <a:pt x="0" y="3239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26575" y="8898175"/>
            <a:ext cx="12300133" cy="720249"/>
            <a:chOff x="0" y="0"/>
            <a:chExt cx="3239541" cy="189695"/>
          </a:xfrm>
        </p:grpSpPr>
        <p:sp>
          <p:nvSpPr>
            <p:cNvPr name="Freeform 4" id="4"/>
            <p:cNvSpPr/>
            <p:nvPr/>
          </p:nvSpPr>
          <p:spPr>
            <a:xfrm flipH="false" flipV="false" rot="0">
              <a:off x="0" y="0"/>
              <a:ext cx="3239541" cy="189695"/>
            </a:xfrm>
            <a:custGeom>
              <a:avLst/>
              <a:gdLst/>
              <a:ahLst/>
              <a:cxnLst/>
              <a:rect r="r" b="b" t="t" l="l"/>
              <a:pathLst>
                <a:path h="189695" w="3239541">
                  <a:moveTo>
                    <a:pt x="32100" y="0"/>
                  </a:moveTo>
                  <a:lnTo>
                    <a:pt x="3207441" y="0"/>
                  </a:lnTo>
                  <a:cubicBezTo>
                    <a:pt x="3215955" y="0"/>
                    <a:pt x="3224119" y="3382"/>
                    <a:pt x="3230139" y="9402"/>
                  </a:cubicBezTo>
                  <a:cubicBezTo>
                    <a:pt x="3236159" y="15422"/>
                    <a:pt x="3239541" y="23587"/>
                    <a:pt x="3239541" y="32100"/>
                  </a:cubicBezTo>
                  <a:lnTo>
                    <a:pt x="3239541" y="157595"/>
                  </a:lnTo>
                  <a:cubicBezTo>
                    <a:pt x="3239541" y="166109"/>
                    <a:pt x="3236159" y="174273"/>
                    <a:pt x="3230139" y="180293"/>
                  </a:cubicBezTo>
                  <a:cubicBezTo>
                    <a:pt x="3224119" y="186313"/>
                    <a:pt x="3215955" y="189695"/>
                    <a:pt x="3207441" y="189695"/>
                  </a:cubicBezTo>
                  <a:lnTo>
                    <a:pt x="32100" y="189695"/>
                  </a:lnTo>
                  <a:cubicBezTo>
                    <a:pt x="23587" y="189695"/>
                    <a:pt x="15422" y="186313"/>
                    <a:pt x="9402" y="180293"/>
                  </a:cubicBezTo>
                  <a:cubicBezTo>
                    <a:pt x="3382" y="174273"/>
                    <a:pt x="0" y="166109"/>
                    <a:pt x="0" y="157595"/>
                  </a:cubicBezTo>
                  <a:lnTo>
                    <a:pt x="0" y="32100"/>
                  </a:lnTo>
                  <a:cubicBezTo>
                    <a:pt x="0" y="23587"/>
                    <a:pt x="3382" y="15422"/>
                    <a:pt x="9402" y="9402"/>
                  </a:cubicBezTo>
                  <a:cubicBezTo>
                    <a:pt x="15422" y="3382"/>
                    <a:pt x="23587" y="0"/>
                    <a:pt x="32100" y="0"/>
                  </a:cubicBezTo>
                  <a:close/>
                </a:path>
              </a:pathLst>
            </a:custGeom>
            <a:solidFill>
              <a:srgbClr val="FAFDC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872673" y="-595090"/>
            <a:ext cx="3244253" cy="3247580"/>
          </a:xfrm>
          <a:custGeom>
            <a:avLst/>
            <a:gdLst/>
            <a:ahLst/>
            <a:cxnLst/>
            <a:rect r="r" b="b" t="t" l="l"/>
            <a:pathLst>
              <a:path h="3247580" w="3244253">
                <a:moveTo>
                  <a:pt x="0" y="0"/>
                </a:moveTo>
                <a:lnTo>
                  <a:pt x="3244253" y="0"/>
                </a:lnTo>
                <a:lnTo>
                  <a:pt x="3244253" y="3247580"/>
                </a:lnTo>
                <a:lnTo>
                  <a:pt x="0" y="3247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4565123" y="1028700"/>
            <a:ext cx="13202486" cy="7426398"/>
          </a:xfrm>
          <a:prstGeom prst="rect">
            <a:avLst/>
          </a:prstGeom>
        </p:spPr>
      </p:pic>
      <p:sp>
        <p:nvSpPr>
          <p:cNvPr name="TextBox 8" id="8"/>
          <p:cNvSpPr txBox="true"/>
          <p:nvPr/>
        </p:nvSpPr>
        <p:spPr>
          <a:xfrm rot="0">
            <a:off x="756401" y="3147232"/>
            <a:ext cx="2703438" cy="2846542"/>
          </a:xfrm>
          <a:prstGeom prst="rect">
            <a:avLst/>
          </a:prstGeom>
        </p:spPr>
        <p:txBody>
          <a:bodyPr anchor="t" rtlCol="false" tIns="0" lIns="0" bIns="0" rIns="0">
            <a:spAutoFit/>
          </a:bodyPr>
          <a:lstStyle/>
          <a:p>
            <a:pPr>
              <a:lnSpc>
                <a:spcPts val="11103"/>
              </a:lnSpc>
            </a:pPr>
            <a:r>
              <a:rPr lang="en-US" sz="7931">
                <a:solidFill>
                  <a:srgbClr val="226959"/>
                </a:solidFill>
                <a:latin typeface="Childos Arabic SemiBold Bold"/>
              </a:rPr>
              <a:t>Video </a:t>
            </a:r>
          </a:p>
          <a:p>
            <a:pPr>
              <a:lnSpc>
                <a:spcPts val="11103"/>
              </a:lnSpc>
            </a:pPr>
            <a:r>
              <a:rPr lang="en-US" sz="7931">
                <a:solidFill>
                  <a:srgbClr val="226959"/>
                </a:solidFill>
                <a:latin typeface="Childos Arabic SemiBold Bold"/>
              </a:rPr>
              <a:t>Demo</a:t>
            </a:r>
          </a:p>
        </p:txBody>
      </p:sp>
      <p:sp>
        <p:nvSpPr>
          <p:cNvPr name="TextBox 9" id="9"/>
          <p:cNvSpPr txBox="true"/>
          <p:nvPr/>
        </p:nvSpPr>
        <p:spPr>
          <a:xfrm rot="0">
            <a:off x="1247887" y="9027702"/>
            <a:ext cx="9918479" cy="432621"/>
          </a:xfrm>
          <a:prstGeom prst="rect">
            <a:avLst/>
          </a:prstGeom>
        </p:spPr>
        <p:txBody>
          <a:bodyPr anchor="t" rtlCol="false" tIns="0" lIns="0" bIns="0" rIns="0">
            <a:spAutoFit/>
          </a:bodyPr>
          <a:lstStyle/>
          <a:p>
            <a:pPr algn="just">
              <a:lnSpc>
                <a:spcPts val="3490"/>
              </a:lnSpc>
            </a:pPr>
            <a:r>
              <a:rPr lang="en-US" sz="2685">
                <a:solidFill>
                  <a:srgbClr val="226959"/>
                </a:solidFill>
                <a:latin typeface="Sondos Bold"/>
              </a:rPr>
              <a:t>Berikut ini merupakan video demo dari website Addictive Clothing</a:t>
            </a:r>
          </a:p>
        </p:txBody>
      </p:sp>
      <p:sp>
        <p:nvSpPr>
          <p:cNvPr name="Freeform 10" id="10"/>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9"/>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0">
            <a:off x="10163624" y="7567712"/>
            <a:ext cx="2379863" cy="1922613"/>
          </a:xfrm>
          <a:custGeom>
            <a:avLst/>
            <a:gdLst/>
            <a:ahLst/>
            <a:cxnLst/>
            <a:rect r="r" b="b" t="t" l="l"/>
            <a:pathLst>
              <a:path h="1922613" w="2379863">
                <a:moveTo>
                  <a:pt x="0" y="0"/>
                </a:moveTo>
                <a:lnTo>
                  <a:pt x="2379863" y="0"/>
                </a:lnTo>
                <a:lnTo>
                  <a:pt x="2379863" y="1922613"/>
                </a:lnTo>
                <a:lnTo>
                  <a:pt x="0" y="1922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769825"/>
            <a:ext cx="9523273" cy="6720500"/>
            <a:chOff x="0" y="0"/>
            <a:chExt cx="2277336" cy="1607098"/>
          </a:xfrm>
        </p:grpSpPr>
        <p:sp>
          <p:nvSpPr>
            <p:cNvPr name="Freeform 4" id="4"/>
            <p:cNvSpPr/>
            <p:nvPr/>
          </p:nvSpPr>
          <p:spPr>
            <a:xfrm flipH="false" flipV="false" rot="0">
              <a:off x="0" y="0"/>
              <a:ext cx="2277336" cy="1607098"/>
            </a:xfrm>
            <a:custGeom>
              <a:avLst/>
              <a:gdLst/>
              <a:ahLst/>
              <a:cxnLst/>
              <a:rect r="r" b="b" t="t" l="l"/>
              <a:pathLst>
                <a:path h="1607098" w="2277336">
                  <a:moveTo>
                    <a:pt x="64223" y="0"/>
                  </a:moveTo>
                  <a:lnTo>
                    <a:pt x="2213113" y="0"/>
                  </a:lnTo>
                  <a:cubicBezTo>
                    <a:pt x="2248582" y="0"/>
                    <a:pt x="2277336" y="28754"/>
                    <a:pt x="2277336" y="64223"/>
                  </a:cubicBezTo>
                  <a:lnTo>
                    <a:pt x="2277336" y="1542875"/>
                  </a:lnTo>
                  <a:cubicBezTo>
                    <a:pt x="2277336" y="1578344"/>
                    <a:pt x="2248582" y="1607098"/>
                    <a:pt x="2213113" y="1607098"/>
                  </a:cubicBezTo>
                  <a:lnTo>
                    <a:pt x="64223" y="1607098"/>
                  </a:lnTo>
                  <a:cubicBezTo>
                    <a:pt x="28754" y="1607098"/>
                    <a:pt x="0" y="1578344"/>
                    <a:pt x="0" y="1542875"/>
                  </a:cubicBezTo>
                  <a:lnTo>
                    <a:pt x="0" y="64223"/>
                  </a:lnTo>
                  <a:cubicBezTo>
                    <a:pt x="0" y="28754"/>
                    <a:pt x="28754" y="0"/>
                    <a:pt x="64223" y="0"/>
                  </a:cubicBezTo>
                  <a:close/>
                </a:path>
              </a:pathLst>
            </a:custGeom>
            <a:solidFill>
              <a:srgbClr val="E9EFFB"/>
            </a:solidFill>
            <a:ln>
              <a:no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83910" y="6822383"/>
            <a:ext cx="3814213" cy="4081356"/>
          </a:xfrm>
          <a:custGeom>
            <a:avLst/>
            <a:gdLst/>
            <a:ahLst/>
            <a:cxnLst/>
            <a:rect r="r" b="b" t="t" l="l"/>
            <a:pathLst>
              <a:path h="4081356" w="3814213">
                <a:moveTo>
                  <a:pt x="0" y="0"/>
                </a:moveTo>
                <a:lnTo>
                  <a:pt x="3814213" y="0"/>
                </a:lnTo>
                <a:lnTo>
                  <a:pt x="3814213"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39950" y="-450383"/>
            <a:ext cx="11317030" cy="12697930"/>
          </a:xfrm>
          <a:custGeom>
            <a:avLst/>
            <a:gdLst/>
            <a:ahLst/>
            <a:cxnLst/>
            <a:rect r="r" b="b" t="t" l="l"/>
            <a:pathLst>
              <a:path h="12697930" w="11317030">
                <a:moveTo>
                  <a:pt x="0" y="0"/>
                </a:moveTo>
                <a:lnTo>
                  <a:pt x="11317030" y="0"/>
                </a:lnTo>
                <a:lnTo>
                  <a:pt x="11317030" y="12697930"/>
                </a:lnTo>
                <a:lnTo>
                  <a:pt x="0" y="1269793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11476184" y="3153776"/>
            <a:ext cx="5844562" cy="5709285"/>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0" t="-33485" r="0" b="-3003"/>
              </a:stretch>
            </a:blipFill>
          </p:spPr>
        </p:sp>
      </p:grpSp>
      <p:sp>
        <p:nvSpPr>
          <p:cNvPr name="TextBox 10" id="10"/>
          <p:cNvSpPr txBox="true"/>
          <p:nvPr/>
        </p:nvSpPr>
        <p:spPr>
          <a:xfrm rot="0">
            <a:off x="5436418" y="657092"/>
            <a:ext cx="7415163" cy="2112733"/>
          </a:xfrm>
          <a:prstGeom prst="rect">
            <a:avLst/>
          </a:prstGeom>
        </p:spPr>
        <p:txBody>
          <a:bodyPr anchor="t" rtlCol="false" tIns="0" lIns="0" bIns="0" rIns="0">
            <a:spAutoFit/>
          </a:bodyPr>
          <a:lstStyle/>
          <a:p>
            <a:pPr>
              <a:lnSpc>
                <a:spcPts val="16375"/>
              </a:lnSpc>
            </a:pPr>
            <a:r>
              <a:rPr lang="en-US" sz="11696">
                <a:solidFill>
                  <a:srgbClr val="FFE147"/>
                </a:solidFill>
                <a:latin typeface="Childos Arabic SemiBold Bold"/>
              </a:rPr>
              <a:t>Kesimpulan</a:t>
            </a:r>
          </a:p>
        </p:txBody>
      </p:sp>
      <p:sp>
        <p:nvSpPr>
          <p:cNvPr name="TextBox 11" id="11"/>
          <p:cNvSpPr txBox="true"/>
          <p:nvPr/>
        </p:nvSpPr>
        <p:spPr>
          <a:xfrm rot="0">
            <a:off x="1466057" y="2963650"/>
            <a:ext cx="8697567" cy="6526674"/>
          </a:xfrm>
          <a:prstGeom prst="rect">
            <a:avLst/>
          </a:prstGeom>
        </p:spPr>
        <p:txBody>
          <a:bodyPr anchor="t" rtlCol="false" tIns="0" lIns="0" bIns="0" rIns="0">
            <a:spAutoFit/>
          </a:bodyPr>
          <a:lstStyle/>
          <a:p>
            <a:pPr algn="ctr">
              <a:lnSpc>
                <a:spcPts val="3690"/>
              </a:lnSpc>
            </a:pPr>
            <a:r>
              <a:rPr lang="en-US" sz="2838">
                <a:solidFill>
                  <a:srgbClr val="226959"/>
                </a:solidFill>
                <a:latin typeface="Sondos Bold"/>
              </a:rPr>
              <a:t>Berdasarkan hasil pembuatan yang dilakukan terhadap aplikasi web e-commerce penjualan kaos pada Addictive Clothing, maka dapat diambil kesimpulan sebagai berikut :</a:t>
            </a:r>
          </a:p>
          <a:p>
            <a:pPr algn="ctr">
              <a:lnSpc>
                <a:spcPts val="3690"/>
              </a:lnSpc>
            </a:pPr>
          </a:p>
          <a:p>
            <a:pPr algn="ctr">
              <a:lnSpc>
                <a:spcPts val="3690"/>
              </a:lnSpc>
            </a:pPr>
            <a:r>
              <a:rPr lang="en-US" sz="2838">
                <a:solidFill>
                  <a:srgbClr val="226959"/>
                </a:solidFill>
                <a:latin typeface="Sondos"/>
              </a:rPr>
              <a:t> </a:t>
            </a:r>
            <a:r>
              <a:rPr lang="en-US" sz="2838">
                <a:solidFill>
                  <a:srgbClr val="226959"/>
                </a:solidFill>
                <a:latin typeface="Sondos Bold"/>
              </a:rPr>
              <a:t>Dengan adanya perancangan sistem Web E-Commerce Addictive Clothing tentunya akan mempermudah   prosestransaksi   dan  customermelalui  website yang sudah di bangun. </a:t>
            </a:r>
          </a:p>
          <a:p>
            <a:pPr algn="ctr">
              <a:lnSpc>
                <a:spcPts val="3690"/>
              </a:lnSpc>
            </a:pPr>
          </a:p>
          <a:p>
            <a:pPr algn="ctr">
              <a:lnSpc>
                <a:spcPts val="3690"/>
              </a:lnSpc>
            </a:pPr>
            <a:r>
              <a:rPr lang="en-US" sz="2838">
                <a:solidFill>
                  <a:srgbClr val="226959"/>
                </a:solidFill>
                <a:latin typeface="Sondos Bold"/>
              </a:rPr>
              <a:t>Pemanfaatan website e-commerce sebagai media pemasaran, dapat memudahkan UMKM Addictive Clothing untuk memberikan pelayanan terhadap konsumen secara optimal serta dapat diakses kapan saja dan dimana saja. </a:t>
            </a:r>
          </a:p>
          <a:p>
            <a:pPr algn="ctr">
              <a:lnSpc>
                <a:spcPts val="3690"/>
              </a:lnSpc>
            </a:pPr>
          </a:p>
        </p:txBody>
      </p:sp>
      <p:sp>
        <p:nvSpPr>
          <p:cNvPr name="Freeform 12" id="12"/>
          <p:cNvSpPr/>
          <p:nvPr/>
        </p:nvSpPr>
        <p:spPr>
          <a:xfrm flipH="false" flipV="false" rot="0">
            <a:off x="0" y="0"/>
            <a:ext cx="4216241" cy="1156455"/>
          </a:xfrm>
          <a:custGeom>
            <a:avLst/>
            <a:gdLst/>
            <a:ahLst/>
            <a:cxnLst/>
            <a:rect r="r" b="b" t="t" l="l"/>
            <a:pathLst>
              <a:path h="1156455" w="4216241">
                <a:moveTo>
                  <a:pt x="0" y="0"/>
                </a:moveTo>
                <a:lnTo>
                  <a:pt x="4216241" y="0"/>
                </a:lnTo>
                <a:lnTo>
                  <a:pt x="4216241" y="1156455"/>
                </a:lnTo>
                <a:lnTo>
                  <a:pt x="0" y="1156455"/>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DAFlbqFiQDk</dc:identifier>
  <dcterms:modified xsi:type="dcterms:W3CDTF">2011-08-01T06:04:30Z</dcterms:modified>
  <cp:revision>1</cp:revision>
  <dc:title>Hijau Krem Kuning Ceria  Tugas Presentasi</dc:title>
</cp:coreProperties>
</file>